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5" r:id="rId3"/>
    <p:sldId id="269" r:id="rId4"/>
    <p:sldId id="272" r:id="rId5"/>
    <p:sldId id="271" r:id="rId6"/>
    <p:sldId id="270" r:id="rId7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638A62-F9AC-4C6F-AEDA-47C57F196642}" type="datetimeFigureOut">
              <a:rPr lang="es-ES" smtClean="0"/>
              <a:t>04/12/2011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458F1E-FD32-4D56-8C8E-85D3FADD177C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" name="4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6000" b="1" dirty="0" smtClean="0"/>
              <a:t>Errors </a:t>
            </a:r>
            <a:r>
              <a:rPr lang="es-ES" sz="6000" dirty="0"/>
              <a:t/>
            </a:r>
            <a:br>
              <a:rPr lang="es-ES" sz="6000" dirty="0"/>
            </a:br>
            <a:endParaRPr lang="es-ES" sz="6000" dirty="0"/>
          </a:p>
        </p:txBody>
      </p:sp>
      <p:sp>
        <p:nvSpPr>
          <p:cNvPr id="6" name="5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en-US" dirty="0" smtClean="0"/>
              <a:t>Errors are products </a:t>
            </a:r>
            <a:r>
              <a:rPr lang="en-US" dirty="0"/>
              <a:t>of the learner’s stage of language development, or inadequate teaching or </a:t>
            </a:r>
            <a:r>
              <a:rPr lang="en-US" dirty="0" smtClean="0"/>
              <a:t>learning.</a:t>
            </a:r>
          </a:p>
          <a:p>
            <a:pPr algn="just"/>
            <a:r>
              <a:rPr lang="en-US" dirty="0" smtClean="0"/>
              <a:t>Errors need </a:t>
            </a:r>
            <a:r>
              <a:rPr lang="en-US" dirty="0"/>
              <a:t>to be dealt with by teaching or </a:t>
            </a:r>
            <a:r>
              <a:rPr lang="en-US" dirty="0" smtClean="0"/>
              <a:t>reteaching.</a:t>
            </a:r>
          </a:p>
          <a:p>
            <a:pPr algn="just"/>
            <a:r>
              <a:rPr lang="en-US" dirty="0" smtClean="0"/>
              <a:t>Systematic errors are indicative of a students’ lack of language knowledge.</a:t>
            </a:r>
          </a:p>
          <a:p>
            <a:pPr algn="just"/>
            <a:r>
              <a:rPr lang="en-US" dirty="0" smtClean="0"/>
              <a:t>When </a:t>
            </a:r>
            <a:r>
              <a:rPr lang="en-US" dirty="0"/>
              <a:t>the same error is made by a number of </a:t>
            </a:r>
            <a:r>
              <a:rPr lang="en-US" dirty="0" smtClean="0"/>
              <a:t>learners,  </a:t>
            </a:r>
            <a:r>
              <a:rPr lang="en-US" dirty="0"/>
              <a:t>something has gone wrong in earlier stages of the teaching/learning process. </a:t>
            </a:r>
            <a:endParaRPr lang="en-US" dirty="0" smtClean="0"/>
          </a:p>
          <a:p>
            <a:pPr algn="just"/>
            <a:endParaRPr lang="es-E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3" name="2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" sz="4800" b="1" dirty="0" smtClean="0"/>
              <a:t>Mistakes (slips)</a:t>
            </a:r>
            <a:endParaRPr lang="es-ES" sz="4800" b="1" dirty="0"/>
          </a:p>
        </p:txBody>
      </p:sp>
      <p:sp>
        <p:nvSpPr>
          <p:cNvPr id="4" name="3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just"/>
            <a:r>
              <a:rPr lang="es-ES" dirty="0" smtClean="0"/>
              <a:t>Mistakes </a:t>
            </a:r>
            <a:r>
              <a:rPr lang="en-US" dirty="0" smtClean="0"/>
              <a:t>are products of the learner’s efforts to produce language despite prior knowledge.</a:t>
            </a:r>
          </a:p>
          <a:p>
            <a:pPr algn="just"/>
            <a:r>
              <a:rPr lang="en-US" dirty="0" smtClean="0"/>
              <a:t>Mistakes or slips occur in language that students know.</a:t>
            </a:r>
            <a:endParaRPr lang="en-US" dirty="0" smtClean="0"/>
          </a:p>
          <a:p>
            <a:r>
              <a:rPr lang="en-US" dirty="0" smtClean="0"/>
              <a:t>Due to a variety of factors:</a:t>
            </a:r>
          </a:p>
          <a:p>
            <a:pPr>
              <a:buNone/>
            </a:pPr>
            <a:r>
              <a:rPr lang="en-US" dirty="0" smtClean="0"/>
              <a:t>-    </a:t>
            </a:r>
            <a:r>
              <a:rPr lang="en-US" dirty="0" smtClean="0"/>
              <a:t>lack of concentration or tiredness, </a:t>
            </a:r>
          </a:p>
          <a:p>
            <a:pPr>
              <a:buFontTx/>
              <a:buChar char="-"/>
            </a:pPr>
            <a:r>
              <a:rPr lang="en-US" dirty="0" smtClean="0"/>
              <a:t>over-enthusiasm, </a:t>
            </a:r>
          </a:p>
          <a:p>
            <a:pPr>
              <a:buFontTx/>
              <a:buChar char="-"/>
            </a:pPr>
            <a:r>
              <a:rPr lang="en-US" dirty="0" smtClean="0"/>
              <a:t>over-generalization of rules, </a:t>
            </a:r>
          </a:p>
          <a:p>
            <a:pPr>
              <a:buFontTx/>
              <a:buChar char="-"/>
            </a:pPr>
            <a:r>
              <a:rPr lang="en-US" dirty="0" smtClean="0"/>
              <a:t>interference from the mother tongue, and </a:t>
            </a:r>
          </a:p>
          <a:p>
            <a:pPr>
              <a:buFontTx/>
              <a:buChar char="-"/>
            </a:pPr>
            <a:r>
              <a:rPr lang="en-US" dirty="0" smtClean="0"/>
              <a:t>once the cause has been established, can be dealt with by a number of correction techniques.</a:t>
            </a:r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" name="4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Reasons </a:t>
            </a:r>
            <a:r>
              <a:rPr lang="en-US" b="1" dirty="0"/>
              <a:t>why learners make errors</a:t>
            </a:r>
            <a:r>
              <a:rPr lang="es-ES" dirty="0"/>
              <a:t/>
            </a:r>
            <a:br>
              <a:rPr lang="es-ES" dirty="0"/>
            </a:br>
            <a:endParaRPr lang="es-ES" dirty="0"/>
          </a:p>
        </p:txBody>
      </p:sp>
      <p:sp>
        <p:nvSpPr>
          <p:cNvPr id="6" name="5 Marcador de contenido"/>
          <p:cNvSpPr>
            <a:spLocks noGrp="1"/>
          </p:cNvSpPr>
          <p:nvPr>
            <p:ph idx="1"/>
          </p:nvPr>
        </p:nvSpPr>
        <p:spPr>
          <a:xfrm>
            <a:off x="457200" y="1500174"/>
            <a:ext cx="8229600" cy="4625989"/>
          </a:xfrm>
        </p:spPr>
        <p:txBody>
          <a:bodyPr>
            <a:normAutofit fontScale="70000" lnSpcReduction="20000"/>
          </a:bodyPr>
          <a:lstStyle/>
          <a:p>
            <a:pPr marL="514350" lvl="0" indent="-514350" algn="just">
              <a:buNone/>
            </a:pPr>
            <a:endParaRPr lang="en-US" dirty="0" smtClean="0"/>
          </a:p>
          <a:p>
            <a:pPr marL="514350" lvl="0" indent="-514350" algn="just">
              <a:buAutoNum type="arabicPeriod"/>
            </a:pPr>
            <a:r>
              <a:rPr lang="en-US" sz="3600" dirty="0" smtClean="0"/>
              <a:t>Influence </a:t>
            </a:r>
            <a:r>
              <a:rPr lang="en-US" sz="3600" dirty="0"/>
              <a:t>from the learner’s first </a:t>
            </a:r>
            <a:r>
              <a:rPr lang="en-US" sz="3600" dirty="0" smtClean="0"/>
              <a:t>language (interference). Learners </a:t>
            </a:r>
            <a:r>
              <a:rPr lang="en-US" sz="3600" dirty="0"/>
              <a:t>may use sound patterns, lexis or grammatical structures from their own language in English</a:t>
            </a:r>
            <a:r>
              <a:rPr lang="en-US" sz="3600" dirty="0" smtClean="0"/>
              <a:t>.</a:t>
            </a:r>
          </a:p>
          <a:p>
            <a:pPr marL="514350" lvl="0" indent="-514350" algn="just">
              <a:buNone/>
            </a:pPr>
            <a:endParaRPr lang="en-US" sz="3600" dirty="0" smtClean="0"/>
          </a:p>
          <a:p>
            <a:pPr lvl="0" algn="just">
              <a:buNone/>
            </a:pPr>
            <a:r>
              <a:rPr lang="en-US" sz="3600" dirty="0" smtClean="0"/>
              <a:t>2. Learners </a:t>
            </a:r>
            <a:r>
              <a:rPr lang="en-US" sz="3600" dirty="0"/>
              <a:t>are unconsciously working out and organizing </a:t>
            </a:r>
            <a:r>
              <a:rPr lang="en-US" sz="3600" dirty="0" smtClean="0"/>
              <a:t>language (</a:t>
            </a:r>
            <a:r>
              <a:rPr lang="en-US" sz="3600" dirty="0"/>
              <a:t>developmental </a:t>
            </a:r>
            <a:r>
              <a:rPr lang="en-US" sz="3600" dirty="0" smtClean="0"/>
              <a:t>error). Similar </a:t>
            </a:r>
            <a:r>
              <a:rPr lang="en-US" sz="3600" dirty="0"/>
              <a:t>to those made by a young first language speaker as part of their normal language </a:t>
            </a:r>
            <a:r>
              <a:rPr lang="en-US" sz="3600" dirty="0" smtClean="0"/>
              <a:t>development.</a:t>
            </a:r>
          </a:p>
          <a:p>
            <a:pPr lvl="0" algn="just">
              <a:buNone/>
            </a:pPr>
            <a:endParaRPr lang="en-US" sz="3600" dirty="0" smtClean="0"/>
          </a:p>
          <a:p>
            <a:pPr lvl="0" algn="just">
              <a:buNone/>
            </a:pPr>
            <a:r>
              <a:rPr lang="en-US" sz="3600" dirty="0"/>
              <a:t> </a:t>
            </a:r>
            <a:r>
              <a:rPr lang="en-US" sz="3600" dirty="0" smtClean="0"/>
              <a:t>    Learners </a:t>
            </a:r>
            <a:r>
              <a:rPr lang="en-US" sz="3600" dirty="0"/>
              <a:t>wrongly apply a rule for one item of the language to another </a:t>
            </a:r>
            <a:r>
              <a:rPr lang="en-US" sz="3600" dirty="0" smtClean="0"/>
              <a:t>item (overgeneralization).</a:t>
            </a:r>
            <a:endParaRPr lang="es-ES" sz="3600" dirty="0"/>
          </a:p>
          <a:p>
            <a:pPr algn="just">
              <a:buNone/>
            </a:pPr>
            <a:r>
              <a:rPr lang="en-US" sz="3600" dirty="0"/>
              <a:t> </a:t>
            </a:r>
            <a:endParaRPr lang="es-ES" sz="3600" dirty="0"/>
          </a:p>
          <a:p>
            <a:pPr marL="514350" lvl="0" indent="-514350" algn="just">
              <a:buAutoNum type="arabicPeriod"/>
            </a:pPr>
            <a:endParaRPr lang="es-ES" dirty="0"/>
          </a:p>
          <a:p>
            <a:pPr algn="just"/>
            <a:endParaRPr lang="es-E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" name="4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Techniques  to correct spoken errors</a:t>
            </a:r>
            <a:r>
              <a:rPr lang="es-ES" dirty="0" smtClean="0"/>
              <a:t/>
            </a:r>
            <a:br>
              <a:rPr lang="es-ES" dirty="0" smtClean="0"/>
            </a:br>
            <a:endParaRPr lang="es-ES" dirty="0"/>
          </a:p>
        </p:txBody>
      </p:sp>
      <p:sp>
        <p:nvSpPr>
          <p:cNvPr id="6" name="5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just"/>
            <a:r>
              <a:rPr lang="en-US" b="1" dirty="0"/>
              <a:t>Body </a:t>
            </a:r>
            <a:r>
              <a:rPr lang="en-US" b="1" dirty="0" smtClean="0"/>
              <a:t>language</a:t>
            </a:r>
            <a:r>
              <a:rPr lang="en-US" dirty="0"/>
              <a:t> </a:t>
            </a:r>
            <a:endParaRPr lang="en-US" dirty="0" smtClean="0"/>
          </a:p>
          <a:p>
            <a:pPr algn="just">
              <a:buNone/>
            </a:pPr>
            <a:r>
              <a:rPr lang="en-US" dirty="0"/>
              <a:t> </a:t>
            </a:r>
            <a:r>
              <a:rPr lang="en-US" dirty="0" smtClean="0"/>
              <a:t>- Rolling </a:t>
            </a:r>
            <a:r>
              <a:rPr lang="en-US" dirty="0"/>
              <a:t>a hand from side to side to mean “so-so attempt</a:t>
            </a:r>
            <a:r>
              <a:rPr lang="en-US" dirty="0" smtClean="0"/>
              <a:t>”.</a:t>
            </a:r>
          </a:p>
          <a:p>
            <a:pPr algn="just">
              <a:buNone/>
            </a:pPr>
            <a:r>
              <a:rPr lang="en-US" dirty="0"/>
              <a:t> </a:t>
            </a:r>
            <a:r>
              <a:rPr lang="en-US" dirty="0" smtClean="0"/>
              <a:t>-</a:t>
            </a:r>
            <a:r>
              <a:rPr lang="en-US" dirty="0"/>
              <a:t> </a:t>
            </a:r>
            <a:r>
              <a:rPr lang="en-US" dirty="0" smtClean="0"/>
              <a:t>Making </a:t>
            </a:r>
            <a:r>
              <a:rPr lang="en-US" dirty="0"/>
              <a:t>a circle by moving your index finger to mean “one more time</a:t>
            </a:r>
            <a:r>
              <a:rPr lang="en-US" dirty="0" smtClean="0"/>
              <a:t>”.</a:t>
            </a:r>
          </a:p>
          <a:p>
            <a:pPr algn="just">
              <a:buNone/>
            </a:pPr>
            <a:r>
              <a:rPr lang="en-US" dirty="0" smtClean="0"/>
              <a:t> - A </a:t>
            </a:r>
            <a:r>
              <a:rPr lang="en-US" dirty="0"/>
              <a:t>cross with </a:t>
            </a:r>
            <a:r>
              <a:rPr lang="en-US" dirty="0" smtClean="0"/>
              <a:t>fingers </a:t>
            </a:r>
            <a:r>
              <a:rPr lang="en-US" dirty="0"/>
              <a:t>to show a very clear “no” or “wrong</a:t>
            </a:r>
            <a:r>
              <a:rPr lang="en-US" dirty="0" smtClean="0"/>
              <a:t>”</a:t>
            </a:r>
          </a:p>
          <a:p>
            <a:pPr algn="just">
              <a:buNone/>
            </a:pPr>
            <a:r>
              <a:rPr lang="en-US" dirty="0" smtClean="0"/>
              <a:t> - Head </a:t>
            </a:r>
            <a:r>
              <a:rPr lang="en-US" dirty="0"/>
              <a:t>(tilted to one </a:t>
            </a:r>
            <a:r>
              <a:rPr lang="en-US" dirty="0" smtClean="0"/>
              <a:t>side) </a:t>
            </a:r>
            <a:r>
              <a:rPr lang="en-US" dirty="0"/>
              <a:t>to mean “I’m not sure that sounds correct</a:t>
            </a:r>
            <a:r>
              <a:rPr lang="en-US" dirty="0" smtClean="0"/>
              <a:t>”</a:t>
            </a:r>
          </a:p>
          <a:p>
            <a:pPr algn="just">
              <a:buNone/>
            </a:pPr>
            <a:r>
              <a:rPr lang="en-US" dirty="0"/>
              <a:t> </a:t>
            </a:r>
            <a:r>
              <a:rPr lang="en-US" dirty="0" smtClean="0"/>
              <a:t>- Shoulders </a:t>
            </a:r>
            <a:r>
              <a:rPr lang="en-US" dirty="0"/>
              <a:t>(</a:t>
            </a:r>
            <a:r>
              <a:rPr lang="en-US" dirty="0" smtClean="0"/>
              <a:t>hunched) </a:t>
            </a:r>
            <a:r>
              <a:rPr lang="en-US" dirty="0"/>
              <a:t>to reinforce “I don’t understand what you are saying”</a:t>
            </a:r>
            <a:endParaRPr lang="en-US" dirty="0" smtClean="0"/>
          </a:p>
          <a:p>
            <a:pPr algn="just"/>
            <a:endParaRPr lang="es-E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6" name="5 Marcador de contenido"/>
          <p:cNvSpPr>
            <a:spLocks noGrp="1"/>
          </p:cNvSpPr>
          <p:nvPr>
            <p:ph idx="1"/>
          </p:nvPr>
        </p:nvSpPr>
        <p:spPr>
          <a:xfrm>
            <a:off x="457200" y="571480"/>
            <a:ext cx="8229600" cy="5554683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en-US" b="1" dirty="0"/>
              <a:t>Correction </a:t>
            </a:r>
            <a:r>
              <a:rPr lang="en-US" b="1" dirty="0" smtClean="0"/>
              <a:t>symbols </a:t>
            </a:r>
          </a:p>
          <a:p>
            <a:pPr algn="just">
              <a:buNone/>
            </a:pPr>
            <a:r>
              <a:rPr lang="en-US" b="1" dirty="0"/>
              <a:t> </a:t>
            </a:r>
            <a:r>
              <a:rPr lang="en-US" b="1" dirty="0" smtClean="0"/>
              <a:t>   </a:t>
            </a:r>
            <a:r>
              <a:rPr lang="en-US" dirty="0" smtClean="0"/>
              <a:t>Students </a:t>
            </a:r>
            <a:r>
              <a:rPr lang="en-US" dirty="0"/>
              <a:t>need to learn </a:t>
            </a:r>
            <a:r>
              <a:rPr lang="en-US" dirty="0" smtClean="0"/>
              <a:t>correction symbols, it may </a:t>
            </a:r>
            <a:r>
              <a:rPr lang="en-US" dirty="0"/>
              <a:t>take time, it brings humor into the sometimes serious task of correction and avoids the need for words. Once the students have learnt the symbols, </a:t>
            </a:r>
            <a:r>
              <a:rPr lang="en-US" dirty="0" smtClean="0"/>
              <a:t>they can be used for </a:t>
            </a:r>
            <a:r>
              <a:rPr lang="en-US" dirty="0"/>
              <a:t>peer correction</a:t>
            </a:r>
            <a:r>
              <a:rPr lang="en-US" dirty="0" smtClean="0"/>
              <a:t>.</a:t>
            </a:r>
          </a:p>
          <a:p>
            <a:pPr algn="just">
              <a:buFontTx/>
              <a:buChar char="-"/>
            </a:pPr>
            <a:r>
              <a:rPr lang="en-US" dirty="0" smtClean="0"/>
              <a:t>‘</a:t>
            </a:r>
            <a:r>
              <a:rPr lang="en-US" dirty="0"/>
              <a:t>T’ with fingers </a:t>
            </a:r>
            <a:endParaRPr lang="en-US" dirty="0" smtClean="0"/>
          </a:p>
          <a:p>
            <a:pPr algn="just">
              <a:buFontTx/>
              <a:buChar char="-"/>
            </a:pPr>
            <a:r>
              <a:rPr lang="en-US" dirty="0"/>
              <a:t>Pull ear to show irregular past </a:t>
            </a:r>
            <a:r>
              <a:rPr lang="en-US" dirty="0" smtClean="0"/>
              <a:t>tense.</a:t>
            </a:r>
          </a:p>
          <a:p>
            <a:pPr algn="just">
              <a:buFontTx/>
              <a:buChar char="-"/>
            </a:pPr>
            <a:r>
              <a:rPr lang="en-US" dirty="0"/>
              <a:t>Cross hands over to show wrong word order</a:t>
            </a:r>
            <a:r>
              <a:rPr lang="en-US" dirty="0" smtClean="0"/>
              <a:t>.</a:t>
            </a:r>
          </a:p>
          <a:p>
            <a:pPr algn="just">
              <a:buFontTx/>
              <a:buChar char="-"/>
            </a:pPr>
            <a:r>
              <a:rPr lang="en-US" dirty="0" smtClean="0"/>
              <a:t>Draw </a:t>
            </a:r>
            <a:r>
              <a:rPr lang="en-US" dirty="0"/>
              <a:t>-2 (minus t(w)o</a:t>
            </a:r>
            <a:r>
              <a:rPr lang="en-US" dirty="0" smtClean="0"/>
              <a:t>) </a:t>
            </a:r>
            <a:r>
              <a:rPr lang="en-US" dirty="0"/>
              <a:t>in the air</a:t>
            </a:r>
            <a:r>
              <a:rPr lang="en-US" dirty="0" smtClean="0"/>
              <a:t>.</a:t>
            </a:r>
          </a:p>
          <a:p>
            <a:pPr algn="just">
              <a:buFontTx/>
              <a:buChar char="-"/>
            </a:pPr>
            <a:r>
              <a:rPr lang="en-US" dirty="0"/>
              <a:t>Buzz like a bee to show missing verb ‘be</a:t>
            </a:r>
            <a:r>
              <a:rPr lang="en-US" dirty="0" smtClean="0"/>
              <a:t>’.</a:t>
            </a:r>
          </a:p>
          <a:p>
            <a:pPr algn="just">
              <a:buFontTx/>
              <a:buChar char="-"/>
            </a:pPr>
            <a:r>
              <a:rPr lang="en-US" dirty="0"/>
              <a:t>Make a scissors motion with fingers to cut out unnecessary </a:t>
            </a:r>
            <a:r>
              <a:rPr lang="en-US" dirty="0" smtClean="0"/>
              <a:t>words.</a:t>
            </a:r>
            <a:endParaRPr lang="es-ES" dirty="0"/>
          </a:p>
          <a:p>
            <a:pPr algn="just">
              <a:buFontTx/>
              <a:buChar char="-"/>
            </a:pPr>
            <a:endParaRPr lang="es-E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" name="4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es-ES" dirty="0"/>
          </a:p>
        </p:txBody>
      </p:sp>
      <p:sp>
        <p:nvSpPr>
          <p:cNvPr id="6" name="5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endParaRPr lang="es-E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154</TotalTime>
  <Words>406</Words>
  <Application>Microsoft Office PowerPoint</Application>
  <PresentationFormat>Presentación en pantalla (4:3)</PresentationFormat>
  <Paragraphs>37</Paragraphs>
  <Slides>6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6</vt:i4>
      </vt:variant>
    </vt:vector>
  </HeadingPairs>
  <TitlesOfParts>
    <vt:vector size="7" baseType="lpstr">
      <vt:lpstr>Tema de Office</vt:lpstr>
      <vt:lpstr> Errors  </vt:lpstr>
      <vt:lpstr>Mistakes (slips)</vt:lpstr>
      <vt:lpstr> Reasons why learners make errors </vt:lpstr>
      <vt:lpstr> Techniques  to correct spoken errors </vt:lpstr>
      <vt:lpstr>Diapositiva 5</vt:lpstr>
      <vt:lpstr>Diapositiva 6</vt:lpstr>
    </vt:vector>
  </TitlesOfParts>
  <Company>NRGM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Raquel Gavilanez</dc:creator>
  <cp:lastModifiedBy>Raquel Gavilanez</cp:lastModifiedBy>
  <cp:revision>14</cp:revision>
  <dcterms:created xsi:type="dcterms:W3CDTF">2011-12-04T22:45:35Z</dcterms:created>
  <dcterms:modified xsi:type="dcterms:W3CDTF">2011-12-05T01:20:08Z</dcterms:modified>
</cp:coreProperties>
</file>

<file path=docProps/thumbnail.jpeg>
</file>